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 id="257" r:id="rId3"/>
    <p:sldId id="260" r:id="rId4"/>
    <p:sldId id="261" r:id="rId5"/>
    <p:sldId id="271" r:id="rId6"/>
    <p:sldId id="272" r:id="rId7"/>
    <p:sldId id="262" r:id="rId8"/>
    <p:sldId id="263" r:id="rId9"/>
    <p:sldId id="273" r:id="rId10"/>
    <p:sldId id="274" r:id="rId11"/>
    <p:sldId id="265"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68"/>
    <p:restoredTop sz="94674"/>
  </p:normalViewPr>
  <p:slideViewPr>
    <p:cSldViewPr snapToGrid="0" snapToObjects="1">
      <p:cViewPr varScale="1">
        <p:scale>
          <a:sx n="94" d="100"/>
          <a:sy n="94" d="100"/>
        </p:scale>
        <p:origin x="7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93105" y="802298"/>
            <a:ext cx="8561747" cy="2541431"/>
          </a:xfrm>
        </p:spPr>
        <p:txBody>
          <a:bodyPr bIns="0" anchor="b">
            <a:normAutofit/>
          </a:bodyPr>
          <a:lstStyle>
            <a:lvl1pPr algn="l">
              <a:defRPr sz="6600"/>
            </a:lvl1pPr>
          </a:lstStyle>
          <a:p>
            <a:r>
              <a:rPr lang="en-US" smtClean="0"/>
              <a:t>Click to edit Master title style</a:t>
            </a:r>
            <a:endParaRPr lang="en-US" dirty="0"/>
          </a:p>
        </p:txBody>
      </p:sp>
      <p:sp>
        <p:nvSpPr>
          <p:cNvPr id="3" name="Subtitle 2"/>
          <p:cNvSpPr>
            <a:spLocks noGrp="1"/>
          </p:cNvSpPr>
          <p:nvPr>
            <p:ph type="subTitle" idx="1"/>
          </p:nvPr>
        </p:nvSpPr>
        <p:spPr>
          <a:xfrm>
            <a:off x="2493106" y="3531204"/>
            <a:ext cx="8561746"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50C8CDA-1ECE-8F4F-BD3E-F2C35A75895B}" type="datetimeFigureOut">
              <a:rPr lang="en-US" smtClean="0"/>
              <a:t>11/15/21</a:t>
            </a:fld>
            <a:endParaRPr lang="en-US"/>
          </a:p>
        </p:txBody>
      </p:sp>
      <p:sp>
        <p:nvSpPr>
          <p:cNvPr id="5" name="Footer Placeholder 4"/>
          <p:cNvSpPr>
            <a:spLocks noGrp="1"/>
          </p:cNvSpPr>
          <p:nvPr>
            <p:ph type="ftr" sz="quarter" idx="11"/>
          </p:nvPr>
        </p:nvSpPr>
        <p:spPr>
          <a:xfrm>
            <a:off x="2493105" y="329307"/>
            <a:ext cx="4897310"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09472614-F4E3-D442-BA1E-D7B2156F9C1B}" type="slidenum">
              <a:rPr lang="en-US" smtClean="0"/>
              <a:t>‹#›</a:t>
            </a:fld>
            <a:endParaRPr lang="en-US"/>
          </a:p>
        </p:txBody>
      </p:sp>
      <p:cxnSp>
        <p:nvCxnSpPr>
          <p:cNvPr id="8" name="Straight Connector 7"/>
          <p:cNvCxnSpPr/>
          <p:nvPr/>
        </p:nvCxnSpPr>
        <p:spPr>
          <a:xfrm>
            <a:off x="2334637" y="798973"/>
            <a:ext cx="0" cy="2544756"/>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C8CDA-1ECE-8F4F-BD3E-F2C35A75895B}" type="datetimeFigureOut">
              <a:rPr lang="en-US" smtClean="0"/>
              <a:t>11/15/21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472614-F4E3-D442-BA1E-D7B2156F9C1B}" type="slidenum">
              <a:rPr lang="en-US" smtClean="0"/>
              <a:t>‹#›</a:t>
            </a:fld>
            <a:endParaRPr lang="en-US"/>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883863"/>
            <a:ext cx="1615742" cy="4574999"/>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534694" y="883863"/>
            <a:ext cx="7738807" cy="457499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C8CDA-1ECE-8F4F-BD3E-F2C35A75895B}" type="datetimeFigureOut">
              <a:rPr lang="en-US" smtClean="0"/>
              <a:t>11/15/21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472614-F4E3-D442-BA1E-D7B2156F9C1B}" type="slidenum">
              <a:rPr lang="en-US" smtClean="0"/>
              <a:t>‹#›</a:t>
            </a:fld>
            <a:endParaRPr lang="en-US"/>
          </a:p>
        </p:txBody>
      </p:sp>
      <p:cxnSp>
        <p:nvCxnSpPr>
          <p:cNvPr id="8" name="Straight Connector 7"/>
          <p:cNvCxnSpPr/>
          <p:nvPr/>
        </p:nvCxnSpPr>
        <p:spPr>
          <a:xfrm flipH="1">
            <a:off x="9439111" y="719272"/>
            <a:ext cx="1615742" cy="0"/>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C8CDA-1ECE-8F4F-BD3E-F2C35A75895B}" type="datetimeFigureOut">
              <a:rPr lang="en-US" smtClean="0"/>
              <a:t>11/15/21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472614-F4E3-D442-BA1E-D7B2156F9C1B}" type="slidenum">
              <a:rPr lang="en-US" smtClean="0"/>
              <a:t>‹#›</a:t>
            </a:fld>
            <a:endParaRPr lang="en-US"/>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34813" y="1756130"/>
            <a:ext cx="8562580" cy="1887950"/>
          </a:xfrm>
        </p:spPr>
        <p:txBody>
          <a:bodyPr anchor="b">
            <a:normAutofit/>
          </a:bodyPr>
          <a:lstStyle>
            <a:lvl1pPr algn="l">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534695" y="3806195"/>
            <a:ext cx="854999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C8CDA-1ECE-8F4F-BD3E-F2C35A75895B}" type="datetimeFigureOut">
              <a:rPr lang="en-US" smtClean="0"/>
              <a:t>11/15/21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472614-F4E3-D442-BA1E-D7B2156F9C1B}" type="slidenum">
              <a:rPr lang="en-US" smtClean="0"/>
              <a:t>‹#›</a:t>
            </a:fld>
            <a:endParaRPr lang="en-US"/>
          </a:p>
        </p:txBody>
      </p:sp>
      <p:cxnSp>
        <p:nvCxnSpPr>
          <p:cNvPr id="8" name="Straight Connector 7"/>
          <p:cNvCxnSpPr/>
          <p:nvPr/>
        </p:nvCxnSpPr>
        <p:spPr>
          <a:xfrm>
            <a:off x="1371687" y="798973"/>
            <a:ext cx="0" cy="284510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889"/>
            <a:ext cx="9520157" cy="10593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34695" y="2010878"/>
            <a:ext cx="4608576" cy="34381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54793" y="2017343"/>
            <a:ext cx="4604130" cy="3441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50C8CDA-1ECE-8F4F-BD3E-F2C35A75895B}" type="datetimeFigureOut">
              <a:rPr lang="en-US" smtClean="0"/>
              <a:t>11/15/21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472614-F4E3-D442-BA1E-D7B2156F9C1B}" type="slidenum">
              <a:rPr lang="en-US" smtClean="0"/>
              <a:t>‹#›</a:t>
            </a:fld>
            <a:endParaRPr lang="en-US"/>
          </a:p>
        </p:txBody>
      </p:sp>
      <p:cxnSp>
        <p:nvCxnSpPr>
          <p:cNvPr id="9" name="Straight Connector 8"/>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163"/>
            <a:ext cx="9520157" cy="105631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534695" y="2019549"/>
            <a:ext cx="4608576"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34695" y="2824269"/>
            <a:ext cx="4608576" cy="26444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54791" y="2023003"/>
            <a:ext cx="4608576"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454792" y="2821491"/>
            <a:ext cx="4608576" cy="263737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50C8CDA-1ECE-8F4F-BD3E-F2C35A75895B}" type="datetimeFigureOut">
              <a:rPr lang="en-US" smtClean="0"/>
              <a:t>11/15/21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472614-F4E3-D442-BA1E-D7B2156F9C1B}" type="slidenum">
              <a:rPr lang="en-US" smtClean="0"/>
              <a:t>‹#›</a:t>
            </a:fld>
            <a:endParaRPr lang="en-US"/>
          </a:p>
        </p:txBody>
      </p:sp>
      <p:cxnSp>
        <p:nvCxnSpPr>
          <p:cNvPr id="11" name="Straight Connector 10"/>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50C8CDA-1ECE-8F4F-BD3E-F2C35A75895B}" type="datetimeFigureOut">
              <a:rPr lang="en-US" smtClean="0"/>
              <a:t>11/15/21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472614-F4E3-D442-BA1E-D7B2156F9C1B}" type="slidenum">
              <a:rPr lang="en-US" smtClean="0"/>
              <a:t>‹#›</a:t>
            </a:fld>
            <a:endParaRPr lang="en-US"/>
          </a:p>
        </p:txBody>
      </p:sp>
      <p:cxnSp>
        <p:nvCxnSpPr>
          <p:cNvPr id="7" name="Straight Connector 6"/>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C8CDA-1ECE-8F4F-BD3E-F2C35A75895B}" type="datetimeFigureOut">
              <a:rPr lang="en-US" smtClean="0"/>
              <a:t>11/15/21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472614-F4E3-D442-BA1E-D7B2156F9C1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34642" y="798973"/>
            <a:ext cx="3183128" cy="2247117"/>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534695" y="3205491"/>
            <a:ext cx="3184989"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C8CDA-1ECE-8F4F-BD3E-F2C35A75895B}" type="datetimeFigureOut">
              <a:rPr lang="en-US" smtClean="0"/>
              <a:t>11/15/21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472614-F4E3-D442-BA1E-D7B2156F9C1B}" type="slidenum">
              <a:rPr lang="en-US" smtClean="0"/>
              <a:t>‹#›</a:t>
            </a:fld>
            <a:endParaRPr lang="en-US"/>
          </a:p>
        </p:txBody>
      </p:sp>
      <p:cxnSp>
        <p:nvCxnSpPr>
          <p:cNvPr id="9" name="Straight Connector 8"/>
          <p:cNvCxnSpPr/>
          <p:nvPr/>
        </p:nvCxnSpPr>
        <p:spPr>
          <a:xfrm>
            <a:off x="1371687" y="798973"/>
            <a:ext cx="0" cy="224711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bg2">
                    <a:lumMod val="10000"/>
                  </a:schemeClr>
                </a:gs>
                <a:gs pos="100000">
                  <a:schemeClr val="bg2">
                    <a:lumMod val="10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prstMaterial="matte">
              <a:bevelT w="133350" h="50800" prst="divot"/>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535694" y="1129513"/>
            <a:ext cx="5447840" cy="1830584"/>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534695" y="3145992"/>
            <a:ext cx="5440037"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1534695" y="5469856"/>
            <a:ext cx="5440038" cy="320123"/>
          </a:xfrm>
        </p:spPr>
        <p:txBody>
          <a:bodyPr/>
          <a:lstStyle>
            <a:lvl1pPr algn="l">
              <a:defRPr/>
            </a:lvl1pPr>
          </a:lstStyle>
          <a:p>
            <a:fld id="{450C8CDA-1ECE-8F4F-BD3E-F2C35A75895B}" type="datetimeFigureOut">
              <a:rPr lang="en-US" smtClean="0"/>
              <a:t>11/15/21</a:t>
            </a:fld>
            <a:endParaRPr lang="en-US"/>
          </a:p>
        </p:txBody>
      </p:sp>
      <p:sp>
        <p:nvSpPr>
          <p:cNvPr id="6" name="Footer Placeholder 5"/>
          <p:cNvSpPr>
            <a:spLocks noGrp="1"/>
          </p:cNvSpPr>
          <p:nvPr>
            <p:ph type="ftr" sz="quarter" idx="11"/>
          </p:nvPr>
        </p:nvSpPr>
        <p:spPr>
          <a:xfrm>
            <a:off x="1534910" y="318640"/>
            <a:ext cx="5453475" cy="320931"/>
          </a:xfrm>
        </p:spPr>
        <p:txBody>
          <a:bodyPr/>
          <a:lstStyle/>
          <a:p>
            <a:endParaRPr lang="en-US"/>
          </a:p>
        </p:txBody>
      </p:sp>
      <p:sp>
        <p:nvSpPr>
          <p:cNvPr id="7" name="Slide Number Placeholder 6"/>
          <p:cNvSpPr>
            <a:spLocks noGrp="1"/>
          </p:cNvSpPr>
          <p:nvPr>
            <p:ph type="sldNum" sz="quarter" idx="12"/>
          </p:nvPr>
        </p:nvSpPr>
        <p:spPr/>
        <p:txBody>
          <a:bodyPr/>
          <a:lstStyle/>
          <a:p>
            <a:fld id="{09472614-F4E3-D442-BA1E-D7B2156F9C1B}" type="slidenum">
              <a:rPr lang="en-US" smtClean="0"/>
              <a:t>‹#›</a:t>
            </a:fld>
            <a:endParaRPr lang="en-US"/>
          </a:p>
        </p:txBody>
      </p:sp>
      <p:cxnSp>
        <p:nvCxnSpPr>
          <p:cNvPr id="14" name="Straight Connector 13"/>
          <p:cNvCxnSpPr/>
          <p:nvPr/>
        </p:nvCxnSpPr>
        <p:spPr>
          <a:xfrm>
            <a:off x="1371687" y="798973"/>
            <a:ext cx="0" cy="2161124"/>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Rectangle 8"/>
          <p:cNvSpPr/>
          <p:nvPr/>
        </p:nvSpPr>
        <p:spPr>
          <a:xfrm>
            <a:off x="0" y="2015732"/>
            <a:ext cx="12192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srcRect t="2769" b="-2769"/>
          <a:stretch/>
        </p:blipFill>
        <p:spPr>
          <a:xfrm>
            <a:off x="0" y="6135624"/>
            <a:ext cx="12192000" cy="742950"/>
          </a:xfrm>
          <a:prstGeom prst="rect">
            <a:avLst/>
          </a:prstGeom>
        </p:spPr>
      </p:pic>
      <p:sp>
        <p:nvSpPr>
          <p:cNvPr id="2" name="Title Placeholder 1"/>
          <p:cNvSpPr>
            <a:spLocks noGrp="1"/>
          </p:cNvSpPr>
          <p:nvPr>
            <p:ph type="title"/>
          </p:nvPr>
        </p:nvSpPr>
        <p:spPr>
          <a:xfrm>
            <a:off x="1534696" y="804519"/>
            <a:ext cx="9520158" cy="1049235"/>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534696" y="2015732"/>
            <a:ext cx="9520158"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50C8CDA-1ECE-8F4F-BD3E-F2C35A75895B}" type="datetimeFigureOut">
              <a:rPr lang="en-US" smtClean="0"/>
              <a:t>11/15/21</a:t>
            </a:fld>
            <a:endParaRPr lang="en-US"/>
          </a:p>
        </p:txBody>
      </p:sp>
      <p:sp>
        <p:nvSpPr>
          <p:cNvPr id="5" name="Footer Placeholder 4"/>
          <p:cNvSpPr>
            <a:spLocks noGrp="1"/>
          </p:cNvSpPr>
          <p:nvPr>
            <p:ph type="ftr" sz="quarter" idx="3"/>
          </p:nvPr>
        </p:nvSpPr>
        <p:spPr>
          <a:xfrm>
            <a:off x="1534695" y="329307"/>
            <a:ext cx="5855719"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09472614-F4E3-D442-BA1E-D7B2156F9C1B}" type="slidenum">
              <a:rPr lang="en-US" smtClean="0"/>
              <a:t>‹#›</a:t>
            </a:fld>
            <a:endParaRPr lang="en-US"/>
          </a:p>
        </p:txBody>
      </p:sp>
      <p:cxnSp>
        <p:nvCxnSpPr>
          <p:cNvPr id="12" name="Straight Connector 11"/>
          <p:cNvCxnSpPr/>
          <p:nvPr/>
        </p:nvCxnSpPr>
        <p:spPr>
          <a:xfrm>
            <a:off x="0" y="6141705"/>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636539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Game Theory</a:t>
            </a:r>
            <a:endParaRPr lang="en-US" dirty="0"/>
          </a:p>
        </p:txBody>
      </p:sp>
      <p:sp>
        <p:nvSpPr>
          <p:cNvPr id="3" name="Subtitle 2"/>
          <p:cNvSpPr>
            <a:spLocks noGrp="1"/>
          </p:cNvSpPr>
          <p:nvPr>
            <p:ph type="subTitle" idx="1"/>
          </p:nvPr>
        </p:nvSpPr>
        <p:spPr/>
        <p:txBody>
          <a:bodyPr/>
          <a:lstStyle/>
          <a:p>
            <a:r>
              <a:rPr lang="en-US" dirty="0" smtClean="0"/>
              <a:t>Ravi Kiran</a:t>
            </a:r>
            <a:endParaRPr lang="en-US" dirty="0"/>
          </a:p>
        </p:txBody>
      </p:sp>
    </p:spTree>
    <p:extLst>
      <p:ext uri="{BB962C8B-B14F-4D97-AF65-F5344CB8AC3E}">
        <p14:creationId xmlns:p14="http://schemas.microsoft.com/office/powerpoint/2010/main" val="1794504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Prisoner’s Dilemma</a:t>
            </a:r>
          </a:p>
        </p:txBody>
      </p:sp>
      <p:sp>
        <p:nvSpPr>
          <p:cNvPr id="3" name="Content Placeholder 2"/>
          <p:cNvSpPr>
            <a:spLocks noGrp="1"/>
          </p:cNvSpPr>
          <p:nvPr>
            <p:ph idx="1"/>
          </p:nvPr>
        </p:nvSpPr>
        <p:spPr/>
        <p:txBody>
          <a:bodyPr/>
          <a:lstStyle/>
          <a:p>
            <a:pPr algn="just"/>
            <a:r>
              <a:rPr lang="en-US" dirty="0"/>
              <a:t>Similarly, </a:t>
            </a:r>
            <a:r>
              <a:rPr lang="en-US" b="1" dirty="0"/>
              <a:t>nations competing in an arms race and farmers increasing crop production can also be seen as manifestations of PD. </a:t>
            </a:r>
            <a:endParaRPr lang="en-US" b="1" dirty="0" smtClean="0"/>
          </a:p>
          <a:p>
            <a:pPr algn="just"/>
            <a:r>
              <a:rPr lang="en-US" dirty="0" smtClean="0"/>
              <a:t>When </a:t>
            </a:r>
            <a:r>
              <a:rPr lang="en-US" dirty="0"/>
              <a:t>two nations keep buying more weapons in an attempt to achieve military superiority, neither gains an advantage and both are poorer than when they started. </a:t>
            </a:r>
            <a:endParaRPr lang="en-US" dirty="0" smtClean="0"/>
          </a:p>
          <a:p>
            <a:pPr algn="just"/>
            <a:r>
              <a:rPr lang="en-US" dirty="0" smtClean="0"/>
              <a:t>A </a:t>
            </a:r>
            <a:r>
              <a:rPr lang="en-US" dirty="0"/>
              <a:t>single farmer can increase his profits by increasing production, but when all farmers increase their output a market glut ensues, with lower </a:t>
            </a:r>
          </a:p>
          <a:p>
            <a:endParaRPr lang="en-US" dirty="0"/>
          </a:p>
        </p:txBody>
      </p:sp>
    </p:spTree>
    <p:extLst>
      <p:ext uri="{BB962C8B-B14F-4D97-AF65-F5344CB8AC3E}">
        <p14:creationId xmlns:p14="http://schemas.microsoft.com/office/powerpoint/2010/main" val="228646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a:t>
            </a:r>
          </a:p>
        </p:txBody>
      </p:sp>
      <p:sp>
        <p:nvSpPr>
          <p:cNvPr id="3" name="Content Placeholder 2"/>
          <p:cNvSpPr>
            <a:spLocks noGrp="1"/>
          </p:cNvSpPr>
          <p:nvPr>
            <p:ph idx="1"/>
          </p:nvPr>
        </p:nvSpPr>
        <p:spPr/>
        <p:txBody>
          <a:bodyPr/>
          <a:lstStyle/>
          <a:p>
            <a:pPr algn="just"/>
            <a:r>
              <a:rPr lang="en-US" dirty="0" smtClean="0"/>
              <a:t>The </a:t>
            </a:r>
            <a:r>
              <a:rPr lang="en-US" dirty="0"/>
              <a:t>prisoner’s dilemma represents a scenario where </a:t>
            </a:r>
            <a:r>
              <a:rPr lang="en-US" b="1" dirty="0"/>
              <a:t>decision-makers apply a stimulus that creates a less than optimal outcome.</a:t>
            </a:r>
          </a:p>
          <a:p>
            <a:pPr algn="just"/>
            <a:r>
              <a:rPr lang="en-US" dirty="0"/>
              <a:t>Individuals can choose among different ways to </a:t>
            </a:r>
            <a:r>
              <a:rPr lang="en-US" b="1" dirty="0"/>
              <a:t>defeat prisoner’s dilemmas and opt for superior combined results despite adverse incentives.</a:t>
            </a:r>
          </a:p>
          <a:p>
            <a:pPr algn="just"/>
            <a:r>
              <a:rPr lang="en-US" dirty="0"/>
              <a:t>The optimum reward for each individual occurs when both parties agree to work together</a:t>
            </a:r>
          </a:p>
          <a:p>
            <a:endParaRPr lang="en-US" dirty="0"/>
          </a:p>
        </p:txBody>
      </p:sp>
    </p:spTree>
    <p:extLst>
      <p:ext uri="{BB962C8B-B14F-4D97-AF65-F5344CB8AC3E}">
        <p14:creationId xmlns:p14="http://schemas.microsoft.com/office/powerpoint/2010/main" val="978248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9810" y="0"/>
            <a:ext cx="9520158" cy="1049235"/>
          </a:xfrm>
        </p:spPr>
        <p:txBody>
          <a:bodyPr/>
          <a:lstStyle/>
          <a:p>
            <a:r>
              <a:rPr lang="en-US" dirty="0" smtClean="0"/>
              <a:t>Avoiding Prisoner’s Dilemma</a:t>
            </a:r>
            <a:endParaRPr lang="en-US" dirty="0"/>
          </a:p>
        </p:txBody>
      </p:sp>
      <p:sp>
        <p:nvSpPr>
          <p:cNvPr id="3" name="Content Placeholder 2"/>
          <p:cNvSpPr>
            <a:spLocks noGrp="1"/>
          </p:cNvSpPr>
          <p:nvPr>
            <p:ph idx="1"/>
          </p:nvPr>
        </p:nvSpPr>
        <p:spPr>
          <a:xfrm>
            <a:off x="1607432" y="1288369"/>
            <a:ext cx="10030386" cy="3450613"/>
          </a:xfrm>
        </p:spPr>
        <p:txBody>
          <a:bodyPr>
            <a:normAutofit/>
          </a:bodyPr>
          <a:lstStyle/>
          <a:p>
            <a:pPr algn="just"/>
            <a:r>
              <a:rPr lang="en-US" dirty="0"/>
              <a:t>Individuals can use different formal approaches to modify the incentives that decision-makers encounter. </a:t>
            </a:r>
            <a:endParaRPr lang="en-US" dirty="0" smtClean="0"/>
          </a:p>
          <a:p>
            <a:pPr algn="just"/>
            <a:r>
              <a:rPr lang="en-US" dirty="0" smtClean="0"/>
              <a:t>Strategies </a:t>
            </a:r>
            <a:r>
              <a:rPr lang="en-US" dirty="0"/>
              <a:t>like combined effort for enforcing cooperative measures through laws, democratic decision-making, rules, and precise punitive action for defections might help in changing numerous prisoner’s dilemmas into beneficial outcomes.</a:t>
            </a:r>
          </a:p>
          <a:p>
            <a:pPr algn="just"/>
            <a:r>
              <a:rPr lang="en-US" dirty="0"/>
              <a:t>A beneficial outcome can happen because cooperation produces better results than defection. However, it may not be a rational outcome since the decision to cooperate from an individual standpoint is irrational</a:t>
            </a:r>
            <a:r>
              <a:rPr lang="en-US" dirty="0" smtClean="0"/>
              <a:t>.</a:t>
            </a:r>
            <a:endParaRPr lang="en-US" dirty="0"/>
          </a:p>
        </p:txBody>
      </p:sp>
    </p:spTree>
    <p:extLst>
      <p:ext uri="{BB962C8B-B14F-4D97-AF65-F5344CB8AC3E}">
        <p14:creationId xmlns:p14="http://schemas.microsoft.com/office/powerpoint/2010/main" val="1160693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Avoiding Prisoner’s Dilemma</a:t>
            </a:r>
          </a:p>
        </p:txBody>
      </p:sp>
      <p:sp>
        <p:nvSpPr>
          <p:cNvPr id="3" name="Content Placeholder 2"/>
          <p:cNvSpPr>
            <a:spLocks noGrp="1"/>
          </p:cNvSpPr>
          <p:nvPr>
            <p:ph idx="1"/>
          </p:nvPr>
        </p:nvSpPr>
        <p:spPr/>
        <p:txBody>
          <a:bodyPr/>
          <a:lstStyle/>
          <a:p>
            <a:pPr algn="just"/>
            <a:r>
              <a:rPr lang="en-US" dirty="0"/>
              <a:t>However, some parties take advantage of both behavioral and psychological partiality over time, such as long-term interactions influenced by repeated engagements, high levels of trust between individuals, and similar cooperative behaviors either towards negative reciprocity of defection or positive reciprocity of cooperation.</a:t>
            </a:r>
          </a:p>
          <a:p>
            <a:pPr algn="just"/>
            <a:r>
              <a:rPr lang="en-US" dirty="0"/>
              <a:t>The ideologies above may advance over time within a group of competing participants. Generally, they irrationally influence individuals to select outcomes that provide maximum benefits to society collectively.</a:t>
            </a:r>
          </a:p>
          <a:p>
            <a:endParaRPr lang="en-US" dirty="0"/>
          </a:p>
          <a:p>
            <a:endParaRPr lang="en-US" dirty="0"/>
          </a:p>
        </p:txBody>
      </p:sp>
    </p:spTree>
    <p:extLst>
      <p:ext uri="{BB962C8B-B14F-4D97-AF65-F5344CB8AC3E}">
        <p14:creationId xmlns:p14="http://schemas.microsoft.com/office/powerpoint/2010/main" val="49369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Game Theory</a:t>
            </a:r>
            <a:endParaRPr lang="en-US" dirty="0"/>
          </a:p>
        </p:txBody>
      </p:sp>
      <p:sp>
        <p:nvSpPr>
          <p:cNvPr id="3" name="Content Placeholder 2"/>
          <p:cNvSpPr>
            <a:spLocks noGrp="1"/>
          </p:cNvSpPr>
          <p:nvPr>
            <p:ph idx="1"/>
          </p:nvPr>
        </p:nvSpPr>
        <p:spPr>
          <a:xfrm>
            <a:off x="1534696" y="2015732"/>
            <a:ext cx="9520158" cy="3969432"/>
          </a:xfrm>
        </p:spPr>
        <p:txBody>
          <a:bodyPr>
            <a:normAutofit/>
          </a:bodyPr>
          <a:lstStyle/>
          <a:p>
            <a:pPr algn="just"/>
            <a:r>
              <a:rPr lang="en-US" dirty="0" smtClean="0"/>
              <a:t>Game </a:t>
            </a:r>
            <a:r>
              <a:rPr lang="en-US" dirty="0"/>
              <a:t>theory is </a:t>
            </a:r>
            <a:r>
              <a:rPr lang="en-US" b="1" dirty="0"/>
              <a:t>the process of modeling the strategic interaction between two or more players in a situation containing set rules and outcomes</a:t>
            </a:r>
            <a:r>
              <a:rPr lang="en-US" dirty="0" smtClean="0"/>
              <a:t>.</a:t>
            </a:r>
          </a:p>
          <a:p>
            <a:pPr algn="just"/>
            <a:r>
              <a:rPr lang="en-US" dirty="0" smtClean="0"/>
              <a:t> </a:t>
            </a:r>
            <a:r>
              <a:rPr lang="en-US" dirty="0"/>
              <a:t>While used in a number of disciplines, game theory is most notably used as a tool within the study of economics</a:t>
            </a:r>
            <a:r>
              <a:rPr lang="en-US" dirty="0" smtClean="0"/>
              <a:t>.</a:t>
            </a:r>
          </a:p>
          <a:p>
            <a:pPr algn="just"/>
            <a:r>
              <a:rPr lang="en-US" dirty="0"/>
              <a:t>The prisoner's dilemma elegantly shows </a:t>
            </a:r>
            <a:r>
              <a:rPr lang="en-US" b="1" dirty="0"/>
              <a:t>when each individual pursues their own self-interest</a:t>
            </a:r>
            <a:r>
              <a:rPr lang="en-US" dirty="0"/>
              <a:t>, the outcome is worse than if they had both cooperated.</a:t>
            </a:r>
          </a:p>
          <a:p>
            <a:pPr algn="just"/>
            <a:endParaRPr lang="en-US" dirty="0" smtClean="0"/>
          </a:p>
        </p:txBody>
      </p:sp>
    </p:spTree>
    <p:extLst>
      <p:ext uri="{BB962C8B-B14F-4D97-AF65-F5344CB8AC3E}">
        <p14:creationId xmlns:p14="http://schemas.microsoft.com/office/powerpoint/2010/main" val="1327512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Prisoner's Dilemma</a:t>
            </a:r>
            <a:endParaRPr lang="en-US" dirty="0"/>
          </a:p>
        </p:txBody>
      </p:sp>
      <p:sp>
        <p:nvSpPr>
          <p:cNvPr id="3" name="Content Placeholder 2"/>
          <p:cNvSpPr>
            <a:spLocks noGrp="1"/>
          </p:cNvSpPr>
          <p:nvPr>
            <p:ph idx="1"/>
          </p:nvPr>
        </p:nvSpPr>
        <p:spPr/>
        <p:txBody>
          <a:bodyPr>
            <a:normAutofit/>
          </a:bodyPr>
          <a:lstStyle/>
          <a:p>
            <a:pPr algn="just"/>
            <a:r>
              <a:rPr lang="en-US" dirty="0" smtClean="0"/>
              <a:t>In </a:t>
            </a:r>
            <a:r>
              <a:rPr lang="en-US" dirty="0"/>
              <a:t>the prisoner's dilemma, each person has the choice between behaving opportunistically (defection) and responsibly (cooperation). </a:t>
            </a:r>
            <a:endParaRPr lang="en-US" dirty="0" smtClean="0"/>
          </a:p>
          <a:p>
            <a:pPr algn="just"/>
            <a:r>
              <a:rPr lang="en-US" dirty="0" smtClean="0"/>
              <a:t>The </a:t>
            </a:r>
            <a:r>
              <a:rPr lang="en-US" dirty="0"/>
              <a:t>best possible outcome is </a:t>
            </a:r>
            <a:r>
              <a:rPr lang="en-US" b="1" dirty="0"/>
              <a:t>multilateral cooperation</a:t>
            </a:r>
            <a:r>
              <a:rPr lang="en-US" dirty="0"/>
              <a:t> but it is difficult to realise because </a:t>
            </a:r>
            <a:r>
              <a:rPr lang="en-US" b="1" dirty="0"/>
              <a:t>each person benefits unilaterally from </a:t>
            </a:r>
            <a:r>
              <a:rPr lang="en-US" b="1" dirty="0" smtClean="0"/>
              <a:t>defection.</a:t>
            </a:r>
          </a:p>
          <a:p>
            <a:pPr algn="just"/>
            <a:r>
              <a:rPr lang="en-US" dirty="0" smtClean="0"/>
              <a:t>The </a:t>
            </a:r>
            <a:r>
              <a:rPr lang="en-US" dirty="0"/>
              <a:t>prisoners’ dilemma is the </a:t>
            </a:r>
            <a:r>
              <a:rPr lang="en-US" b="1" dirty="0"/>
              <a:t>best-known game of strategy </a:t>
            </a:r>
            <a:r>
              <a:rPr lang="en-US" dirty="0"/>
              <a:t>in social science</a:t>
            </a:r>
            <a:r>
              <a:rPr lang="en-US" dirty="0" smtClean="0"/>
              <a:t>.</a:t>
            </a:r>
          </a:p>
          <a:p>
            <a:pPr algn="just"/>
            <a:r>
              <a:rPr lang="en-US" dirty="0" smtClean="0"/>
              <a:t> </a:t>
            </a:r>
            <a:r>
              <a:rPr lang="en-US" dirty="0"/>
              <a:t>It helps us understand what governs the balance between cooperation and </a:t>
            </a:r>
            <a:r>
              <a:rPr lang="en-US" b="1" dirty="0" smtClean="0"/>
              <a:t>Competition</a:t>
            </a:r>
            <a:r>
              <a:rPr lang="en-US" dirty="0"/>
              <a:t> in business, in politics, and in social </a:t>
            </a:r>
            <a:r>
              <a:rPr lang="en-US" dirty="0" smtClean="0"/>
              <a:t>settings</a:t>
            </a:r>
            <a:r>
              <a:rPr lang="en-US" dirty="0"/>
              <a:t>.</a:t>
            </a:r>
            <a:br>
              <a:rPr lang="en-US" dirty="0"/>
            </a:br>
            <a:endParaRPr lang="en-US" dirty="0"/>
          </a:p>
          <a:p>
            <a:endParaRPr lang="en-US" dirty="0"/>
          </a:p>
        </p:txBody>
      </p:sp>
    </p:spTree>
    <p:extLst>
      <p:ext uri="{BB962C8B-B14F-4D97-AF65-F5344CB8AC3E}">
        <p14:creationId xmlns:p14="http://schemas.microsoft.com/office/powerpoint/2010/main" val="1157970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942560" y="-27296"/>
            <a:ext cx="8221309" cy="1047750"/>
          </a:xfrm>
        </p:spPr>
        <p:txBody>
          <a:bodyPr/>
          <a:lstStyle/>
          <a:p>
            <a:r>
              <a:rPr lang="en-US" dirty="0" smtClean="0"/>
              <a:t>Prisoner’s Dilemma</a:t>
            </a:r>
            <a:endParaRPr lang="en-US" dirty="0"/>
          </a:p>
        </p:txBody>
      </p:sp>
      <p:sp>
        <p:nvSpPr>
          <p:cNvPr id="3" name="Content Placeholder 2"/>
          <p:cNvSpPr>
            <a:spLocks noGrp="1"/>
          </p:cNvSpPr>
          <p:nvPr>
            <p:ph idx="4294967295"/>
          </p:nvPr>
        </p:nvSpPr>
        <p:spPr>
          <a:xfrm>
            <a:off x="1542197" y="1007629"/>
            <a:ext cx="9812740" cy="5080000"/>
          </a:xfrm>
        </p:spPr>
        <p:txBody>
          <a:bodyPr>
            <a:normAutofit lnSpcReduction="10000"/>
          </a:bodyPr>
          <a:lstStyle/>
          <a:p>
            <a:pPr algn="just"/>
            <a:r>
              <a:rPr lang="en-US" dirty="0"/>
              <a:t>In the traditional version of the game, the police have arrested </a:t>
            </a:r>
            <a:r>
              <a:rPr lang="en-US" dirty="0" smtClean="0"/>
              <a:t>two </a:t>
            </a:r>
            <a:r>
              <a:rPr lang="en-US" dirty="0"/>
              <a:t>suspects and are interrogating them in separate rooms. </a:t>
            </a:r>
            <a:endParaRPr lang="en-US" dirty="0" smtClean="0"/>
          </a:p>
          <a:p>
            <a:pPr algn="just"/>
            <a:r>
              <a:rPr lang="en-US" dirty="0" smtClean="0"/>
              <a:t>Each </a:t>
            </a:r>
            <a:r>
              <a:rPr lang="en-US" dirty="0"/>
              <a:t>can </a:t>
            </a:r>
            <a:r>
              <a:rPr lang="en-US" b="1" dirty="0"/>
              <a:t>either confess, thereby implicating the other, or keep silent. </a:t>
            </a:r>
            <a:endParaRPr lang="en-US" b="1" dirty="0" smtClean="0"/>
          </a:p>
          <a:p>
            <a:pPr algn="just"/>
            <a:r>
              <a:rPr lang="en-US" dirty="0" smtClean="0"/>
              <a:t>No </a:t>
            </a:r>
            <a:r>
              <a:rPr lang="en-US" dirty="0"/>
              <a:t>matter what the other suspect does, </a:t>
            </a:r>
            <a:r>
              <a:rPr lang="en-US" b="1" dirty="0"/>
              <a:t>each can improve his own position by confessing. </a:t>
            </a:r>
            <a:endParaRPr lang="en-US" b="1" dirty="0" smtClean="0"/>
          </a:p>
          <a:p>
            <a:pPr algn="just"/>
            <a:r>
              <a:rPr lang="en-US" dirty="0" smtClean="0"/>
              <a:t>If </a:t>
            </a:r>
            <a:r>
              <a:rPr lang="en-US" dirty="0"/>
              <a:t>the other confesses, then one had better do the same to avoid the especially harsh sentence that awaits </a:t>
            </a:r>
            <a:r>
              <a:rPr lang="en-US" dirty="0" smtClean="0"/>
              <a:t>him. </a:t>
            </a:r>
          </a:p>
          <a:p>
            <a:pPr algn="just"/>
            <a:r>
              <a:rPr lang="en-US" dirty="0" smtClean="0"/>
              <a:t>If </a:t>
            </a:r>
            <a:r>
              <a:rPr lang="en-US" dirty="0"/>
              <a:t>the other keeps silent, then one can obtain the favorable treatment accorded a state’s witness by confessing. </a:t>
            </a:r>
            <a:endParaRPr lang="en-US" dirty="0" smtClean="0"/>
          </a:p>
          <a:p>
            <a:pPr algn="just"/>
            <a:r>
              <a:rPr lang="en-US" b="1" dirty="0" smtClean="0"/>
              <a:t>Thus</a:t>
            </a:r>
            <a:r>
              <a:rPr lang="en-US" b="1" dirty="0"/>
              <a:t>, confession is the dominant strategy </a:t>
            </a:r>
            <a:r>
              <a:rPr lang="en-US" dirty="0" smtClean="0"/>
              <a:t>for </a:t>
            </a:r>
            <a:r>
              <a:rPr lang="en-US" dirty="0"/>
              <a:t>each. </a:t>
            </a:r>
            <a:endParaRPr lang="en-US" dirty="0" smtClean="0"/>
          </a:p>
          <a:p>
            <a:pPr algn="just"/>
            <a:r>
              <a:rPr lang="en-US" dirty="0" smtClean="0"/>
              <a:t>But </a:t>
            </a:r>
            <a:r>
              <a:rPr lang="en-US" b="1" dirty="0"/>
              <a:t>when both confess, the outcome is worse for both than when both keep silent. </a:t>
            </a:r>
            <a:endParaRPr lang="en-US" b="1" dirty="0" smtClean="0"/>
          </a:p>
        </p:txBody>
      </p:sp>
    </p:spTree>
    <p:extLst>
      <p:ext uri="{BB962C8B-B14F-4D97-AF65-F5344CB8AC3E}">
        <p14:creationId xmlns:p14="http://schemas.microsoft.com/office/powerpoint/2010/main" val="860170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9809" y="335507"/>
            <a:ext cx="6044821" cy="6044821"/>
          </a:xfrm>
          <a:prstGeom prst="rect">
            <a:avLst/>
          </a:prstGeom>
        </p:spPr>
      </p:pic>
      <p:sp>
        <p:nvSpPr>
          <p:cNvPr id="3" name="Rectangle 2"/>
          <p:cNvSpPr/>
          <p:nvPr/>
        </p:nvSpPr>
        <p:spPr>
          <a:xfrm>
            <a:off x="7233313" y="727081"/>
            <a:ext cx="3998794" cy="3416320"/>
          </a:xfrm>
          <a:prstGeom prst="rect">
            <a:avLst/>
          </a:prstGeom>
        </p:spPr>
        <p:txBody>
          <a:bodyPr wrap="square">
            <a:spAutoFit/>
          </a:bodyPr>
          <a:lstStyle/>
          <a:p>
            <a:pPr algn="just"/>
            <a:r>
              <a:rPr lang="en-US" sz="2400" dirty="0" smtClean="0"/>
              <a:t>The concept of the prisoners’ dilemma was developed by RAND Corporation scientists Merrill Flood and Melvin Dresher and was formalized by Albert W. Tucker, a Princeton mathematician.</a:t>
            </a:r>
            <a:endParaRPr lang="en-US" sz="2400" dirty="0"/>
          </a:p>
        </p:txBody>
      </p:sp>
    </p:spTree>
    <p:extLst>
      <p:ext uri="{BB962C8B-B14F-4D97-AF65-F5344CB8AC3E}">
        <p14:creationId xmlns:p14="http://schemas.microsoft.com/office/powerpoint/2010/main" val="439321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4696" y="272256"/>
            <a:ext cx="9520158" cy="1049235"/>
          </a:xfrm>
        </p:spPr>
        <p:txBody>
          <a:bodyPr/>
          <a:lstStyle/>
          <a:p>
            <a:r>
              <a:rPr lang="en-US" dirty="0" smtClean="0"/>
              <a:t>Prisoner’s Dilemma</a:t>
            </a:r>
            <a:endParaRPr lang="en-US" dirty="0"/>
          </a:p>
        </p:txBody>
      </p:sp>
      <p:sp>
        <p:nvSpPr>
          <p:cNvPr id="3" name="Content Placeholder 2"/>
          <p:cNvSpPr>
            <a:spLocks noGrp="1"/>
          </p:cNvSpPr>
          <p:nvPr>
            <p:ph idx="1"/>
          </p:nvPr>
        </p:nvSpPr>
        <p:spPr>
          <a:xfrm>
            <a:off x="1534696" y="1321491"/>
            <a:ext cx="10557220" cy="4710819"/>
          </a:xfrm>
        </p:spPr>
        <p:txBody>
          <a:bodyPr>
            <a:normAutofit lnSpcReduction="10000"/>
          </a:bodyPr>
          <a:lstStyle/>
          <a:p>
            <a:pPr algn="just"/>
            <a:r>
              <a:rPr lang="en-US" dirty="0"/>
              <a:t>T</a:t>
            </a:r>
            <a:r>
              <a:rPr lang="en-US" dirty="0" smtClean="0"/>
              <a:t>he </a:t>
            </a:r>
            <a:r>
              <a:rPr lang="en-US" dirty="0"/>
              <a:t>analysis of PD is very simple. Although </a:t>
            </a:r>
            <a:r>
              <a:rPr lang="en-US" i="1" dirty="0"/>
              <a:t>A</a:t>
            </a:r>
            <a:r>
              <a:rPr lang="en-US" dirty="0"/>
              <a:t> cannot be sure what </a:t>
            </a:r>
            <a:r>
              <a:rPr lang="en-US" i="1" dirty="0"/>
              <a:t>B</a:t>
            </a:r>
            <a:r>
              <a:rPr lang="en-US" dirty="0"/>
              <a:t> will do, he knows that he does best to confess when </a:t>
            </a:r>
            <a:r>
              <a:rPr lang="en-US" i="1" dirty="0"/>
              <a:t>B</a:t>
            </a:r>
            <a:r>
              <a:rPr lang="en-US" dirty="0"/>
              <a:t> confesses (he gets five years rather than 20) and also when </a:t>
            </a:r>
            <a:r>
              <a:rPr lang="en-US" i="1" dirty="0" smtClean="0"/>
              <a:t>B </a:t>
            </a:r>
            <a:r>
              <a:rPr lang="en-US" dirty="0" smtClean="0"/>
              <a:t>remains </a:t>
            </a:r>
            <a:r>
              <a:rPr lang="en-US" dirty="0"/>
              <a:t>silent (he serves no time rather than a year); analogously, </a:t>
            </a:r>
            <a:r>
              <a:rPr lang="en-US" i="1" dirty="0" smtClean="0"/>
              <a:t>B </a:t>
            </a:r>
            <a:r>
              <a:rPr lang="en-US" dirty="0" smtClean="0"/>
              <a:t>will </a:t>
            </a:r>
            <a:r>
              <a:rPr lang="en-US" dirty="0"/>
              <a:t>reach the same conclusion. </a:t>
            </a:r>
            <a:endParaRPr lang="en-US" dirty="0" smtClean="0"/>
          </a:p>
          <a:p>
            <a:pPr algn="just"/>
            <a:r>
              <a:rPr lang="en-US" dirty="0" smtClean="0"/>
              <a:t>So </a:t>
            </a:r>
            <a:r>
              <a:rPr lang="en-US" dirty="0"/>
              <a:t>the solution would seem to be that each prisoner does best to confess and go to jail for five years. </a:t>
            </a:r>
            <a:endParaRPr lang="en-US" dirty="0" smtClean="0"/>
          </a:p>
          <a:p>
            <a:pPr algn="just"/>
            <a:r>
              <a:rPr lang="en-US" dirty="0" smtClean="0"/>
              <a:t>Paradoxically</a:t>
            </a:r>
            <a:r>
              <a:rPr lang="en-US" dirty="0"/>
              <a:t>, however, the two robbers would do better if they both adopted the apparently irrational strategy of remaining silent; each would then serve only one year in jail. </a:t>
            </a:r>
            <a:endParaRPr lang="en-US" dirty="0" smtClean="0"/>
          </a:p>
          <a:p>
            <a:pPr algn="just"/>
            <a:r>
              <a:rPr lang="en-US" dirty="0" smtClean="0"/>
              <a:t>The</a:t>
            </a:r>
            <a:r>
              <a:rPr lang="en-US" dirty="0"/>
              <a:t> </a:t>
            </a:r>
            <a:r>
              <a:rPr lang="en-US" dirty="0" smtClean="0"/>
              <a:t>irony</a:t>
            </a:r>
            <a:r>
              <a:rPr lang="en-US" dirty="0"/>
              <a:t> of PD is that when each of two (or more) parties acts selfishly and does not cooperate with the other (that is, when he confesses), they do worse than when they act unselfishly and cooperate together (that is, when they remain silent).</a:t>
            </a:r>
            <a:endParaRPr lang="en-US" dirty="0"/>
          </a:p>
        </p:txBody>
      </p:sp>
    </p:spTree>
    <p:extLst>
      <p:ext uri="{BB962C8B-B14F-4D97-AF65-F5344CB8AC3E}">
        <p14:creationId xmlns:p14="http://schemas.microsoft.com/office/powerpoint/2010/main" val="3351042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Prisoner’s Dilemma</a:t>
            </a:r>
          </a:p>
        </p:txBody>
      </p:sp>
      <p:sp>
        <p:nvSpPr>
          <p:cNvPr id="3" name="Content Placeholder 2"/>
          <p:cNvSpPr>
            <a:spLocks noGrp="1"/>
          </p:cNvSpPr>
          <p:nvPr>
            <p:ph idx="1"/>
          </p:nvPr>
        </p:nvSpPr>
        <p:spPr/>
        <p:txBody>
          <a:bodyPr>
            <a:normAutofit/>
          </a:bodyPr>
          <a:lstStyle/>
          <a:p>
            <a:r>
              <a:rPr lang="en-US" dirty="0"/>
              <a:t>The prisoners’ dilemma has applications to economics and business. </a:t>
            </a:r>
            <a:endParaRPr lang="en-US" dirty="0" smtClean="0"/>
          </a:p>
          <a:p>
            <a:r>
              <a:rPr lang="en-US" dirty="0" smtClean="0"/>
              <a:t>Consider </a:t>
            </a:r>
            <a:r>
              <a:rPr lang="en-US" dirty="0"/>
              <a:t>two firms, say Coca-Cola and Pepsi, selling similar products. </a:t>
            </a:r>
            <a:endParaRPr lang="en-US" dirty="0" smtClean="0"/>
          </a:p>
          <a:p>
            <a:r>
              <a:rPr lang="en-US" dirty="0" smtClean="0"/>
              <a:t>Each </a:t>
            </a:r>
            <a:r>
              <a:rPr lang="en-US" dirty="0"/>
              <a:t>must decide on a pr</a:t>
            </a:r>
            <a:r>
              <a:rPr lang="en-US" b="1" dirty="0"/>
              <a:t>icing strategy</a:t>
            </a:r>
            <a:r>
              <a:rPr lang="en-US" dirty="0"/>
              <a:t>. </a:t>
            </a:r>
            <a:endParaRPr lang="en-US" dirty="0" smtClean="0"/>
          </a:p>
          <a:p>
            <a:r>
              <a:rPr lang="en-US" dirty="0" smtClean="0"/>
              <a:t>They </a:t>
            </a:r>
            <a:r>
              <a:rPr lang="en-US" b="1" dirty="0"/>
              <a:t>best exploit their joint market power </a:t>
            </a:r>
            <a:r>
              <a:rPr lang="en-US" dirty="0"/>
              <a:t>when both charge a high price; each makes a profit of </a:t>
            </a:r>
            <a:r>
              <a:rPr lang="en-US" b="1" dirty="0"/>
              <a:t>ten million dollars per month. </a:t>
            </a:r>
            <a:endParaRPr lang="en-US" b="1" dirty="0" smtClean="0"/>
          </a:p>
          <a:p>
            <a:r>
              <a:rPr lang="en-US" dirty="0" smtClean="0"/>
              <a:t>If </a:t>
            </a:r>
            <a:r>
              <a:rPr lang="en-US" dirty="0"/>
              <a:t>one sets a competitive low price, it wins a lot of customers away from the rival. </a:t>
            </a:r>
            <a:endParaRPr lang="en-US" dirty="0"/>
          </a:p>
        </p:txBody>
      </p:sp>
    </p:spTree>
    <p:extLst>
      <p:ext uri="{BB962C8B-B14F-4D97-AF65-F5344CB8AC3E}">
        <p14:creationId xmlns:p14="http://schemas.microsoft.com/office/powerpoint/2010/main" val="483811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Prisoner’s Dilemma</a:t>
            </a:r>
          </a:p>
        </p:txBody>
      </p:sp>
      <p:sp>
        <p:nvSpPr>
          <p:cNvPr id="3" name="Content Placeholder 2"/>
          <p:cNvSpPr>
            <a:spLocks noGrp="1"/>
          </p:cNvSpPr>
          <p:nvPr>
            <p:ph idx="1"/>
          </p:nvPr>
        </p:nvSpPr>
        <p:spPr>
          <a:xfrm>
            <a:off x="1534695" y="2015732"/>
            <a:ext cx="9697411" cy="3729975"/>
          </a:xfrm>
        </p:spPr>
        <p:txBody>
          <a:bodyPr>
            <a:normAutofit/>
          </a:bodyPr>
          <a:lstStyle/>
          <a:p>
            <a:r>
              <a:rPr lang="en-US" dirty="0"/>
              <a:t>Suppose its profit rises to twelve million dollars, and that of the rival falls to seven million</a:t>
            </a:r>
            <a:r>
              <a:rPr lang="en-US" dirty="0" smtClean="0"/>
              <a:t>.</a:t>
            </a:r>
          </a:p>
          <a:p>
            <a:r>
              <a:rPr lang="en-US" dirty="0" smtClean="0"/>
              <a:t> </a:t>
            </a:r>
            <a:r>
              <a:rPr lang="en-US" dirty="0"/>
              <a:t>If both set low prices, the profit of each is nine million dollars. </a:t>
            </a:r>
            <a:endParaRPr lang="en-US" dirty="0" smtClean="0"/>
          </a:p>
          <a:p>
            <a:r>
              <a:rPr lang="en-US" dirty="0" smtClean="0"/>
              <a:t>Here</a:t>
            </a:r>
            <a:r>
              <a:rPr lang="en-US" dirty="0"/>
              <a:t>, the </a:t>
            </a:r>
            <a:r>
              <a:rPr lang="en-US" b="1" dirty="0"/>
              <a:t>low-price strategy is akin to the prisoner’s confession</a:t>
            </a:r>
            <a:r>
              <a:rPr lang="en-US" dirty="0"/>
              <a:t>, and the high-price akin to keeping silent. </a:t>
            </a:r>
            <a:endParaRPr lang="en-US" dirty="0" smtClean="0"/>
          </a:p>
          <a:p>
            <a:r>
              <a:rPr lang="en-US" dirty="0" smtClean="0"/>
              <a:t>Call </a:t>
            </a:r>
            <a:r>
              <a:rPr lang="en-US" dirty="0"/>
              <a:t>the former cheating, and the latter cooperation. </a:t>
            </a:r>
            <a:endParaRPr lang="en-US" dirty="0" smtClean="0"/>
          </a:p>
          <a:p>
            <a:r>
              <a:rPr lang="en-US" dirty="0" smtClean="0"/>
              <a:t>Then </a:t>
            </a:r>
            <a:r>
              <a:rPr lang="en-US" dirty="0"/>
              <a:t>cheating is each firm’s dominant strategy, but the result when both “cheat” is worse for each than that of both cooperating.</a:t>
            </a:r>
          </a:p>
          <a:p>
            <a:endParaRPr lang="en-US" dirty="0"/>
          </a:p>
        </p:txBody>
      </p:sp>
    </p:spTree>
    <p:extLst>
      <p:ext uri="{BB962C8B-B14F-4D97-AF65-F5344CB8AC3E}">
        <p14:creationId xmlns:p14="http://schemas.microsoft.com/office/powerpoint/2010/main" val="215600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Prisoner’s Dilemma</a:t>
            </a:r>
          </a:p>
        </p:txBody>
      </p:sp>
      <p:sp>
        <p:nvSpPr>
          <p:cNvPr id="3" name="Content Placeholder 2"/>
          <p:cNvSpPr>
            <a:spLocks noGrp="1"/>
          </p:cNvSpPr>
          <p:nvPr>
            <p:ph idx="1"/>
          </p:nvPr>
        </p:nvSpPr>
        <p:spPr/>
        <p:txBody>
          <a:bodyPr>
            <a:normAutofit/>
          </a:bodyPr>
          <a:lstStyle/>
          <a:p>
            <a:pPr algn="just"/>
            <a:r>
              <a:rPr lang="en-US" dirty="0"/>
              <a:t>PD is not just an intriguing hypothetical problem; real-life situations with similar characteristics have often been observed. For example, two shopkeepers engaged in a price war may well be caught up in a PD. </a:t>
            </a:r>
            <a:endParaRPr lang="en-US" dirty="0" smtClean="0"/>
          </a:p>
          <a:p>
            <a:pPr algn="just"/>
            <a:r>
              <a:rPr lang="en-US" dirty="0" smtClean="0"/>
              <a:t>Each </a:t>
            </a:r>
            <a:r>
              <a:rPr lang="en-US" dirty="0"/>
              <a:t>shopkeeper knows that if he has lower prices than his rival, he will attract his rival’s customers and thereby increase his own profits. </a:t>
            </a:r>
            <a:endParaRPr lang="en-US" dirty="0" smtClean="0"/>
          </a:p>
          <a:p>
            <a:pPr algn="just"/>
            <a:r>
              <a:rPr lang="en-US" dirty="0" smtClean="0"/>
              <a:t>Each </a:t>
            </a:r>
            <a:r>
              <a:rPr lang="en-US" dirty="0"/>
              <a:t>therefore decides to lower his prices, with the result that neither gains any customers and both earn smaller profits. </a:t>
            </a:r>
          </a:p>
        </p:txBody>
      </p:sp>
    </p:spTree>
    <p:extLst>
      <p:ext uri="{BB962C8B-B14F-4D97-AF65-F5344CB8AC3E}">
        <p14:creationId xmlns:p14="http://schemas.microsoft.com/office/powerpoint/2010/main" val="147450649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EDEBE7"/>
      </a:lt2>
      <a:accent1>
        <a:srgbClr val="5FA534"/>
      </a:accent1>
      <a:accent2>
        <a:srgbClr val="DCAB34"/>
      </a:accent2>
      <a:accent3>
        <a:srgbClr val="D26D23"/>
      </a:accent3>
      <a:accent4>
        <a:srgbClr val="972323"/>
      </a:accent4>
      <a:accent5>
        <a:srgbClr val="236797"/>
      </a:accent5>
      <a:accent6>
        <a:srgbClr val="2FB6C6"/>
      </a:accent6>
      <a:hlink>
        <a:srgbClr val="8FC639"/>
      </a:hlink>
      <a:folHlink>
        <a:srgbClr val="E7C272"/>
      </a:folHlink>
    </a:clrScheme>
    <a:fontScheme name="Gallery">
      <a:majorFont>
        <a:latin typeface="Palatino Linotype" panose="020405020505050303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panose="020405020505050303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AC464412-510E-4F2B-8947-A0DDBD028997}"/>
    </a:ext>
  </a:extLst>
</a:theme>
</file>

<file path=docProps/app.xml><?xml version="1.0" encoding="utf-8"?>
<Properties xmlns="http://schemas.openxmlformats.org/officeDocument/2006/extended-properties" xmlns:vt="http://schemas.openxmlformats.org/officeDocument/2006/docPropsVTypes">
  <Template>Gallery</Template>
  <TotalTime>110</TotalTime>
  <Words>706</Words>
  <Application>Microsoft Macintosh PowerPoint</Application>
  <PresentationFormat>Widescreen</PresentationFormat>
  <Paragraphs>56</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Palatino Linotype</vt:lpstr>
      <vt:lpstr>Gallery</vt:lpstr>
      <vt:lpstr>Game Theory</vt:lpstr>
      <vt:lpstr>Game Theory</vt:lpstr>
      <vt:lpstr>Prisoner's Dilemma</vt:lpstr>
      <vt:lpstr>Prisoner’s Dilemma</vt:lpstr>
      <vt:lpstr>PowerPoint Presentation</vt:lpstr>
      <vt:lpstr>Prisoner’s Dilemma</vt:lpstr>
      <vt:lpstr>Prisoner’s Dilemma</vt:lpstr>
      <vt:lpstr>Prisoner’s Dilemma</vt:lpstr>
      <vt:lpstr>Prisoner’s Dilemma</vt:lpstr>
      <vt:lpstr>Prisoner’s Dilemma</vt:lpstr>
      <vt:lpstr>Applications</vt:lpstr>
      <vt:lpstr>Avoiding Prisoner’s Dilemma</vt:lpstr>
      <vt:lpstr>Avoiding Prisoner’s Dilemma</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Theory</dc:title>
  <dc:creator>Microsoft Office User</dc:creator>
  <cp:lastModifiedBy>Microsoft Office User</cp:lastModifiedBy>
  <cp:revision>9</cp:revision>
  <dcterms:created xsi:type="dcterms:W3CDTF">2021-11-15T04:38:13Z</dcterms:created>
  <dcterms:modified xsi:type="dcterms:W3CDTF">2021-11-15T06:28:28Z</dcterms:modified>
</cp:coreProperties>
</file>

<file path=docProps/thumbnail.jpeg>
</file>